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10"/>
  </p:notesMasterIdLst>
  <p:sldIdLst>
    <p:sldId id="257" r:id="rId2"/>
    <p:sldId id="260" r:id="rId3"/>
    <p:sldId id="256" r:id="rId4"/>
    <p:sldId id="259" r:id="rId5"/>
    <p:sldId id="258" r:id="rId6"/>
    <p:sldId id="261" r:id="rId7"/>
    <p:sldId id="262" r:id="rId8"/>
    <p:sldId id="263" r:id="rId9"/>
  </p:sldIdLst>
  <p:sldSz cx="9144000" cy="5143500" type="screen16x9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B95"/>
    <a:srgbClr val="EE4854"/>
    <a:srgbClr val="F85851"/>
    <a:srgbClr val="EBC9A7"/>
    <a:srgbClr val="0D3847"/>
    <a:srgbClr val="FFE093"/>
    <a:srgbClr val="FED16D"/>
    <a:srgbClr val="FED4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05" autoAdjust="0"/>
    <p:restoredTop sz="93300" autoAdjust="0"/>
  </p:normalViewPr>
  <p:slideViewPr>
    <p:cSldViewPr snapToGrid="0">
      <p:cViewPr varScale="1">
        <p:scale>
          <a:sx n="105" d="100"/>
          <a:sy n="105" d="100"/>
        </p:scale>
        <p:origin x="8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518160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2117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BC68DE7-BDF4-4968-884A-7F1AE552AC52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518160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2117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42EBCB4B-3C1C-4D15-8806-951B361F2CC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95682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70800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70298-F496-7186-B39A-EF40ECCDB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41DFCF57-FE93-FA78-7FF0-7EDE42338B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CD75DD5A-7C07-A15F-6BEF-9981F1DBD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14BB995-A9B2-62D4-DA4E-8EA710E5CD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333024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93954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CD07D-B57D-9939-9F08-6922DD868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F428D684-4B7A-890C-FDFC-11075A83BA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5DE9E341-53FC-0D37-BFB6-833548E98E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87D7F9C-82F4-C55A-905E-381D6D31AF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17186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30576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A9FE8D-2892-2E33-73F1-9719D4C9A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6B400B28-FA84-86A9-4849-00BFE5975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370FD5D9-F63C-4578-3888-C3F741779A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17CDD7C-FCF7-0203-0303-0174A35748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867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D5996-6182-456E-0AC3-B49B97AE8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31458D87-30E2-1073-D2EA-F050916D9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A5FA2D8F-AA19-60B1-99E7-A092445526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EBEB851-5E32-947A-9199-F7B6A1C54B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3639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6F37E-B15B-A38D-8EFB-E6951B56E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5C251F5B-A66E-0E90-3971-11B689A286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DA8DBAE8-1201-84BB-19A5-F82CE82B49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CC5468BD-0315-15FC-2D82-BB4C6866E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89145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5488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0947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72131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63286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58891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249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75891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5581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8020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0055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41095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60065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1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r" defTabSz="6858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3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3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95000"/>
                <a:lumOff val="5000"/>
              </a:schemeClr>
            </a:gs>
            <a:gs pos="100000">
              <a:schemeClr val="tx1"/>
            </a:gs>
            <a:gs pos="50000">
              <a:schemeClr val="accent1">
                <a:lumMod val="6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C9377C-3A50-1B62-29B6-C33CFFB23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0B5878C9-6D67-3A61-0C9C-507E46264DE1}"/>
              </a:ext>
            </a:extLst>
          </p:cNvPr>
          <p:cNvSpPr txBox="1"/>
          <p:nvPr/>
        </p:nvSpPr>
        <p:spPr>
          <a:xfrm>
            <a:off x="0" y="4740048"/>
            <a:ext cx="914400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>
                <a:solidFill>
                  <a:srgbClr val="FDCB95"/>
                </a:solidFill>
                <a:latin typeface="Bahnschrift Light SemiCondensed" panose="020B0502040204020203" pitchFamily="34" charset="0"/>
              </a:rPr>
              <a:t>DBMS Final Assignment		 | 		Michal Berkheim, Michal Lahav, </a:t>
            </a:r>
            <a:r>
              <a:rPr lang="en-US" sz="1400" dirty="0" err="1">
                <a:solidFill>
                  <a:srgbClr val="FDCB95"/>
                </a:solidFill>
                <a:latin typeface="Bahnschrift Light SemiCondensed" panose="020B0502040204020203" pitchFamily="34" charset="0"/>
              </a:rPr>
              <a:t>Reshit</a:t>
            </a:r>
            <a:r>
              <a:rPr lang="en-US" sz="1400" dirty="0">
                <a:solidFill>
                  <a:srgbClr val="FDCB95"/>
                </a:solidFill>
                <a:latin typeface="Bahnschrift Light SemiCondensed" panose="020B0502040204020203" pitchFamily="34" charset="0"/>
              </a:rPr>
              <a:t> Carmel 		| 		2025</a:t>
            </a:r>
            <a:endParaRPr lang="he-IL" sz="1400" dirty="0">
              <a:solidFill>
                <a:srgbClr val="FDCB95"/>
              </a:solidFill>
              <a:latin typeface="Bahnschrift Light SemiCondensed" panose="020B0502040204020203" pitchFamily="34" charset="0"/>
            </a:endParaRPr>
          </a:p>
        </p:txBody>
      </p:sp>
      <p:grpSp>
        <p:nvGrpSpPr>
          <p:cNvPr id="10" name="קבוצה 9">
            <a:extLst>
              <a:ext uri="{FF2B5EF4-FFF2-40B4-BE49-F238E27FC236}">
                <a16:creationId xmlns:a16="http://schemas.microsoft.com/office/drawing/2014/main" id="{9B94BE96-F112-080F-C7D9-A825414A7EB2}"/>
              </a:ext>
            </a:extLst>
          </p:cNvPr>
          <p:cNvGrpSpPr/>
          <p:nvPr/>
        </p:nvGrpSpPr>
        <p:grpSpPr>
          <a:xfrm>
            <a:off x="534491" y="1203000"/>
            <a:ext cx="8027731" cy="2566043"/>
            <a:chOff x="534491" y="1203000"/>
            <a:chExt cx="8027731" cy="2566043"/>
          </a:xfrm>
        </p:grpSpPr>
        <p:grpSp>
          <p:nvGrpSpPr>
            <p:cNvPr id="4" name="קבוצה 3">
              <a:extLst>
                <a:ext uri="{FF2B5EF4-FFF2-40B4-BE49-F238E27FC236}">
                  <a16:creationId xmlns:a16="http://schemas.microsoft.com/office/drawing/2014/main" id="{F677804E-B838-3A65-63B2-82B903765861}"/>
                </a:ext>
              </a:extLst>
            </p:cNvPr>
            <p:cNvGrpSpPr/>
            <p:nvPr/>
          </p:nvGrpSpPr>
          <p:grpSpPr>
            <a:xfrm>
              <a:off x="534491" y="1203000"/>
              <a:ext cx="2222997" cy="2566043"/>
              <a:chOff x="534491" y="1303016"/>
              <a:chExt cx="2222997" cy="2566043"/>
            </a:xfrm>
          </p:grpSpPr>
          <p:sp>
            <p:nvSpPr>
              <p:cNvPr id="12" name="אליפסה 11">
                <a:extLst>
                  <a:ext uri="{FF2B5EF4-FFF2-40B4-BE49-F238E27FC236}">
                    <a16:creationId xmlns:a16="http://schemas.microsoft.com/office/drawing/2014/main" id="{0A33A8A2-F22C-DBEC-2856-CF1AA837F20A}"/>
                  </a:ext>
                </a:extLst>
              </p:cNvPr>
              <p:cNvSpPr/>
              <p:nvPr/>
            </p:nvSpPr>
            <p:spPr>
              <a:xfrm>
                <a:off x="650079" y="3432780"/>
                <a:ext cx="2065321" cy="436279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pic>
            <p:nvPicPr>
              <p:cNvPr id="5" name="תמונה 4">
                <a:extLst>
                  <a:ext uri="{FF2B5EF4-FFF2-40B4-BE49-F238E27FC236}">
                    <a16:creationId xmlns:a16="http://schemas.microsoft.com/office/drawing/2014/main" id="{FC27682A-D9F0-44FC-0CF2-D23F7E0212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197" r="6197"/>
              <a:stretch/>
            </p:blipFill>
            <p:spPr>
              <a:xfrm>
                <a:off x="534491" y="1303016"/>
                <a:ext cx="2222997" cy="2537468"/>
              </a:xfrm>
              <a:prstGeom prst="rect">
                <a:avLst/>
              </a:prstGeom>
            </p:spPr>
          </p:pic>
        </p:grpSp>
        <p:sp>
          <p:nvSpPr>
            <p:cNvPr id="2" name="מלבן 1">
              <a:extLst>
                <a:ext uri="{FF2B5EF4-FFF2-40B4-BE49-F238E27FC236}">
                  <a16:creationId xmlns:a16="http://schemas.microsoft.com/office/drawing/2014/main" id="{8760F36B-DEA5-4567-ACBD-3613D02DC346}"/>
                </a:ext>
              </a:extLst>
            </p:cNvPr>
            <p:cNvSpPr/>
            <p:nvPr/>
          </p:nvSpPr>
          <p:spPr>
            <a:xfrm>
              <a:off x="2726970" y="1620451"/>
              <a:ext cx="5835252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8000" b="1" dirty="0">
                  <a:ln w="12700">
                    <a:solidFill>
                      <a:schemeClr val="accent5">
                        <a:lumMod val="75000"/>
                      </a:schemeClr>
                    </a:solidFill>
                    <a:prstDash val="solid"/>
                  </a:ln>
                  <a:gradFill flip="none" rotWithShape="1">
                    <a:gsLst>
                      <a:gs pos="0">
                        <a:schemeClr val="accent5">
                          <a:lumMod val="75000"/>
                        </a:schemeClr>
                      </a:gs>
                      <a:gs pos="100000">
                        <a:srgbClr val="FDCB95"/>
                      </a:gs>
                    </a:gsLst>
                    <a:lin ang="16200000" scaled="1"/>
                    <a:tileRect/>
                  </a:gradFill>
                  <a:effectLst>
                    <a:outerShdw dist="38100" dir="2700000" algn="tl" rotWithShape="0">
                      <a:schemeClr val="accent5">
                        <a:lumMod val="50000"/>
                      </a:schemeClr>
                    </a:outerShdw>
                  </a:effectLst>
                  <a:latin typeface="Zing Rust Demo Base" panose="00000500000000000000" pitchFamily="50" charset="0"/>
                </a:rPr>
                <a:t>LOLMOVIES</a:t>
              </a:r>
              <a:r>
                <a:rPr lang="en-US" sz="6000" b="1" cap="none" spc="0" dirty="0">
                  <a:ln w="12700">
                    <a:solidFill>
                      <a:schemeClr val="accent5">
                        <a:lumMod val="75000"/>
                      </a:schemeClr>
                    </a:solidFill>
                    <a:prstDash val="solid"/>
                  </a:ln>
                  <a:gradFill flip="none" rotWithShape="1">
                    <a:gsLst>
                      <a:gs pos="0">
                        <a:schemeClr val="accent5">
                          <a:lumMod val="75000"/>
                        </a:schemeClr>
                      </a:gs>
                      <a:gs pos="100000">
                        <a:srgbClr val="FDCB95"/>
                      </a:gs>
                    </a:gsLst>
                    <a:lin ang="16200000" scaled="1"/>
                    <a:tileRect/>
                  </a:gradFill>
                  <a:effectLst>
                    <a:outerShdw dist="38100" dir="2700000" algn="tl" rotWithShape="0">
                      <a:schemeClr val="accent5">
                        <a:lumMod val="50000"/>
                      </a:schemeClr>
                    </a:outerShdw>
                  </a:effectLst>
                  <a:latin typeface="Zing Rust Demo Base" panose="00000500000000000000" pitchFamily="50" charset="0"/>
                </a:rPr>
                <a:t>.com</a:t>
              </a:r>
              <a:endParaRPr lang="he-IL" sz="7200" b="1" cap="none" spc="0" dirty="0">
                <a:ln w="12700">
                  <a:solidFill>
                    <a:schemeClr val="accent5">
                      <a:lumMod val="75000"/>
                    </a:schemeClr>
                  </a:solidFill>
                  <a:prstDash val="solid"/>
                </a:ln>
                <a:gradFill flip="none" rotWithShape="1"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rgbClr val="FDCB95"/>
                    </a:gs>
                  </a:gsLst>
                  <a:lin ang="16200000" scaled="1"/>
                  <a:tileRect/>
                </a:gradFill>
                <a:effectLst>
                  <a:outerShdw dist="38100" dir="2700000" algn="tl" rotWithShape="0">
                    <a:schemeClr val="accent5">
                      <a:lumMod val="50000"/>
                    </a:schemeClr>
                  </a:outerShdw>
                </a:effectLst>
                <a:latin typeface="Zing Rust Demo Base" panose="00000500000000000000" pitchFamily="50" charset="0"/>
              </a:endParaRPr>
            </a:p>
          </p:txBody>
        </p:sp>
        <p:sp>
          <p:nvSpPr>
            <p:cNvPr id="3" name="מלבן 2">
              <a:extLst>
                <a:ext uri="{FF2B5EF4-FFF2-40B4-BE49-F238E27FC236}">
                  <a16:creationId xmlns:a16="http://schemas.microsoft.com/office/drawing/2014/main" id="{8A5C1502-C5C7-4C2F-78C3-36E32B4BB4E0}"/>
                </a:ext>
              </a:extLst>
            </p:cNvPr>
            <p:cNvSpPr/>
            <p:nvPr/>
          </p:nvSpPr>
          <p:spPr>
            <a:xfrm>
              <a:off x="2686123" y="2743723"/>
              <a:ext cx="5591595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000" dirty="0">
                  <a:ln w="9525">
                    <a:noFill/>
                    <a:prstDash val="solid"/>
                  </a:ln>
                  <a:solidFill>
                    <a:srgbClr val="FDCB95"/>
                  </a:solidFill>
                  <a:effectLst>
                    <a:outerShdw dist="38100" dir="2700000" algn="tl" rotWithShape="0">
                      <a:schemeClr val="accent5">
                        <a:lumMod val="50000"/>
                      </a:schemeClr>
                    </a:outerShdw>
                  </a:effectLst>
                  <a:latin typeface="Zing Script Rust SB Demo Base" panose="00000200000000000000" pitchFamily="50" charset="0"/>
                  <a:cs typeface="Poppins" panose="00000500000000000000" pitchFamily="2" charset="0"/>
                </a:rPr>
                <a:t>The Best Comedy movies.</a:t>
              </a:r>
              <a:endParaRPr lang="he-IL" sz="4000" dirty="0">
                <a:ln w="9525">
                  <a:noFill/>
                  <a:prstDash val="solid"/>
                </a:ln>
                <a:solidFill>
                  <a:srgbClr val="FDCB95"/>
                </a:solidFill>
                <a:effectLst>
                  <a:outerShdw dist="38100" dir="2700000" algn="tl" rotWithShape="0">
                    <a:schemeClr val="accent5">
                      <a:lumMod val="50000"/>
                    </a:schemeClr>
                  </a:outerShdw>
                </a:effectLst>
                <a:latin typeface="Zing Script Rust SB Demo Base" panose="00000200000000000000" pitchFamily="50" charset="0"/>
              </a:endParaRPr>
            </a:p>
          </p:txBody>
        </p:sp>
        <p:sp>
          <p:nvSpPr>
            <p:cNvPr id="9" name="מלבן 8">
              <a:extLst>
                <a:ext uri="{FF2B5EF4-FFF2-40B4-BE49-F238E27FC236}">
                  <a16:creationId xmlns:a16="http://schemas.microsoft.com/office/drawing/2014/main" id="{AE095287-E252-CB24-0378-9250B002FE45}"/>
                </a:ext>
              </a:extLst>
            </p:cNvPr>
            <p:cNvSpPr/>
            <p:nvPr/>
          </p:nvSpPr>
          <p:spPr>
            <a:xfrm>
              <a:off x="2726970" y="1625213"/>
              <a:ext cx="5835252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8000" b="1" dirty="0">
                  <a:ln w="12700">
                    <a:noFill/>
                    <a:prstDash val="solid"/>
                  </a:ln>
                  <a:gradFill flip="none" rotWithShape="1">
                    <a:gsLst>
                      <a:gs pos="0">
                        <a:schemeClr val="accent5">
                          <a:lumMod val="75000"/>
                        </a:schemeClr>
                      </a:gs>
                      <a:gs pos="100000">
                        <a:schemeClr val="accent4"/>
                      </a:gs>
                    </a:gsLst>
                    <a:lin ang="16200000" scaled="1"/>
                    <a:tileRect/>
                  </a:gradFill>
                  <a:latin typeface="Zing Rust D2 Demo Base" panose="00000600000000000000" pitchFamily="50" charset="0"/>
                </a:rPr>
                <a:t>LOLMOVIES</a:t>
              </a:r>
              <a:r>
                <a:rPr lang="en-US" sz="6000" b="1" cap="none" spc="0" dirty="0">
                  <a:ln w="12700">
                    <a:noFill/>
                    <a:prstDash val="solid"/>
                  </a:ln>
                  <a:gradFill flip="none" rotWithShape="1">
                    <a:gsLst>
                      <a:gs pos="0">
                        <a:schemeClr val="accent5">
                          <a:lumMod val="75000"/>
                        </a:schemeClr>
                      </a:gs>
                      <a:gs pos="100000">
                        <a:schemeClr val="accent4"/>
                      </a:gs>
                    </a:gsLst>
                    <a:lin ang="16200000" scaled="1"/>
                    <a:tileRect/>
                  </a:gradFill>
                  <a:latin typeface="Zing Rust D2 Demo Base" panose="00000600000000000000" pitchFamily="50" charset="0"/>
                </a:rPr>
                <a:t>.com</a:t>
              </a:r>
              <a:endParaRPr lang="he-IL" sz="7200" b="1" cap="none" spc="0" dirty="0">
                <a:ln w="12700">
                  <a:noFill/>
                  <a:prstDash val="solid"/>
                </a:ln>
                <a:gradFill flip="none" rotWithShape="1"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4"/>
                    </a:gs>
                  </a:gsLst>
                  <a:lin ang="16200000" scaled="1"/>
                  <a:tileRect/>
                </a:gradFill>
                <a:latin typeface="Zing Rust D2 Demo Base" panose="000006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8311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538527-0479-9C21-7CBE-166AF1CD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>
            <a:extLst>
              <a:ext uri="{FF2B5EF4-FFF2-40B4-BE49-F238E27FC236}">
                <a16:creationId xmlns:a16="http://schemas.microsoft.com/office/drawing/2014/main" id="{AB382019-8DD6-9C13-2A2E-8D9957165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26457" y="1093343"/>
            <a:ext cx="6691086" cy="3203557"/>
          </a:xfrm>
          <a:prstGeom prst="rect">
            <a:avLst/>
          </a:prstGeom>
        </p:spPr>
      </p:pic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D6BA3825-B3E0-D1CC-8DBD-67F92B5239C2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29029"/>
            <a:chExt cx="9143999" cy="721519"/>
          </a:xfrm>
        </p:grpSpPr>
        <p:sp>
          <p:nvSpPr>
            <p:cNvPr id="10" name="מלבן 9">
              <a:extLst>
                <a:ext uri="{FF2B5EF4-FFF2-40B4-BE49-F238E27FC236}">
                  <a16:creationId xmlns:a16="http://schemas.microsoft.com/office/drawing/2014/main" id="{F6826E3C-3D4B-018F-7B6E-18F5444EF54C}"/>
                </a:ext>
              </a:extLst>
            </p:cNvPr>
            <p:cNvSpPr/>
            <p:nvPr/>
          </p:nvSpPr>
          <p:spPr>
            <a:xfrm>
              <a:off x="1" y="-2902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		       	 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DBMS ER Diagram</a:t>
              </a:r>
            </a:p>
          </p:txBody>
        </p:sp>
        <p:pic>
          <p:nvPicPr>
            <p:cNvPr id="12" name="תמונה 11">
              <a:extLst>
                <a:ext uri="{FF2B5EF4-FFF2-40B4-BE49-F238E27FC236}">
                  <a16:creationId xmlns:a16="http://schemas.microsoft.com/office/drawing/2014/main" id="{9C1F66D6-0262-09E4-AEC6-BD9F098076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2858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4066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לבן 2">
            <a:extLst>
              <a:ext uri="{FF2B5EF4-FFF2-40B4-BE49-F238E27FC236}">
                <a16:creationId xmlns:a16="http://schemas.microsoft.com/office/drawing/2014/main" id="{AC9F4A38-AB93-885B-A7B0-93A72B8A5907}"/>
              </a:ext>
            </a:extLst>
          </p:cNvPr>
          <p:cNvSpPr/>
          <p:nvPr/>
        </p:nvSpPr>
        <p:spPr>
          <a:xfrm>
            <a:off x="543998" y="871538"/>
            <a:ext cx="8099429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The 1000 top-rated full-length comedy movies of </a:t>
            </a:r>
            <a:r>
              <a:rPr lang="en-US" sz="140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all times 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in the US,</a:t>
            </a:r>
            <a:b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</a:b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English Language, sorted by popularity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76D153AE-A951-1931-67F4-E0BE1C7BB1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" r="2625"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sp>
        <p:nvSpPr>
          <p:cNvPr id="16" name="מלבן: פינות עליונות מעוגלות 15">
            <a:extLst>
              <a:ext uri="{FF2B5EF4-FFF2-40B4-BE49-F238E27FC236}">
                <a16:creationId xmlns:a16="http://schemas.microsoft.com/office/drawing/2014/main" id="{F9190ABC-F25D-CAF8-16D1-1E5488C66A34}"/>
              </a:ext>
            </a:extLst>
          </p:cNvPr>
          <p:cNvSpPr/>
          <p:nvPr/>
        </p:nvSpPr>
        <p:spPr>
          <a:xfrm>
            <a:off x="54399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211B9D2E-E472-7DFF-5DFB-C78C66CCA5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9" b="4989"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sp>
        <p:nvSpPr>
          <p:cNvPr id="17" name="מלבן: פינות עליונות מעוגלות 16">
            <a:extLst>
              <a:ext uri="{FF2B5EF4-FFF2-40B4-BE49-F238E27FC236}">
                <a16:creationId xmlns:a16="http://schemas.microsoft.com/office/drawing/2014/main" id="{772C6C59-1A67-67B5-4381-C6646758F57F}"/>
              </a:ext>
            </a:extLst>
          </p:cNvPr>
          <p:cNvSpPr/>
          <p:nvPr/>
        </p:nvSpPr>
        <p:spPr>
          <a:xfrm>
            <a:off x="268360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64EEB2D5-F162-8C23-3F0D-A1D08F2ADF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6" t="4145" r="4277" b="5832"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sp>
        <p:nvSpPr>
          <p:cNvPr id="18" name="מלבן: פינות עליונות מעוגלות 17">
            <a:extLst>
              <a:ext uri="{FF2B5EF4-FFF2-40B4-BE49-F238E27FC236}">
                <a16:creationId xmlns:a16="http://schemas.microsoft.com/office/drawing/2014/main" id="{47160031-1B46-394F-1DAF-37F857753C40}"/>
              </a:ext>
            </a:extLst>
          </p:cNvPr>
          <p:cNvSpPr/>
          <p:nvPr/>
        </p:nvSpPr>
        <p:spPr>
          <a:xfrm>
            <a:off x="482321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724AEC92-BB78-0D50-A274-72E5FE1F09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" b="714"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sp>
        <p:nvSpPr>
          <p:cNvPr id="19" name="מלבן: פינות עליונות מעוגלות 18">
            <a:extLst>
              <a:ext uri="{FF2B5EF4-FFF2-40B4-BE49-F238E27FC236}">
                <a16:creationId xmlns:a16="http://schemas.microsoft.com/office/drawing/2014/main" id="{2A1D99FB-A298-0CC5-B895-5A98564B7031}"/>
              </a:ext>
            </a:extLst>
          </p:cNvPr>
          <p:cNvSpPr/>
          <p:nvPr/>
        </p:nvSpPr>
        <p:spPr>
          <a:xfrm>
            <a:off x="6962827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311E2726-5E6A-CBEE-F4CA-7A45DEE32CD5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29029"/>
            <a:chExt cx="9143999" cy="721519"/>
          </a:xfrm>
        </p:grpSpPr>
        <p:sp>
          <p:nvSpPr>
            <p:cNvPr id="5" name="מלבן 4">
              <a:extLst>
                <a:ext uri="{FF2B5EF4-FFF2-40B4-BE49-F238E27FC236}">
                  <a16:creationId xmlns:a16="http://schemas.microsoft.com/office/drawing/2014/main" id="{40EA53B2-FE04-AAF0-F05F-F2BD32C77464}"/>
                </a:ext>
              </a:extLst>
            </p:cNvPr>
            <p:cNvSpPr/>
            <p:nvPr/>
          </p:nvSpPr>
          <p:spPr>
            <a:xfrm>
              <a:off x="1" y="-2902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			       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Main Webpage</a:t>
              </a:r>
            </a:p>
          </p:txBody>
        </p:sp>
        <p:pic>
          <p:nvPicPr>
            <p:cNvPr id="6" name="תמונה 5">
              <a:extLst>
                <a:ext uri="{FF2B5EF4-FFF2-40B4-BE49-F238E27FC236}">
                  <a16:creationId xmlns:a16="http://schemas.microsoft.com/office/drawing/2014/main" id="{3A2C2447-70ED-BFA6-77D1-0ACF51B440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2858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9007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484CBF-6D72-F36E-0951-5B5C28883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CD46BEF5-8FE8-2621-7106-1CDE2BA5810B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60079"/>
            <a:chExt cx="9143999" cy="721519"/>
          </a:xfrm>
        </p:grpSpPr>
        <p:sp>
          <p:nvSpPr>
            <p:cNvPr id="8" name="מלבן 7">
              <a:extLst>
                <a:ext uri="{FF2B5EF4-FFF2-40B4-BE49-F238E27FC236}">
                  <a16:creationId xmlns:a16="http://schemas.microsoft.com/office/drawing/2014/main" id="{544B52D9-1419-E39F-0D76-EE662237554A}"/>
                </a:ext>
              </a:extLst>
            </p:cNvPr>
            <p:cNvSpPr/>
            <p:nvPr/>
          </p:nvSpPr>
          <p:spPr>
            <a:xfrm>
              <a:off x="1" y="-6007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Q1: F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ULLTEXT Search – Title\Overview</a:t>
              </a:r>
            </a:p>
          </p:txBody>
        </p:sp>
        <p:pic>
          <p:nvPicPr>
            <p:cNvPr id="2" name="תמונה 1">
              <a:extLst>
                <a:ext uri="{FF2B5EF4-FFF2-40B4-BE49-F238E27FC236}">
                  <a16:creationId xmlns:a16="http://schemas.microsoft.com/office/drawing/2014/main" id="{4D23BBE6-338A-CB3D-6A41-0DD228772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33908"/>
              <a:ext cx="579715" cy="661723"/>
            </a:xfrm>
            <a:prstGeom prst="rect">
              <a:avLst/>
            </a:prstGeom>
          </p:spPr>
        </p:pic>
      </p:grpSp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A6024519-9300-F5E0-6245-A7490CB2B53F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love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7C46C0C6-C303-8CE2-2233-B8E5D56D5D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sp>
        <p:nvSpPr>
          <p:cNvPr id="4" name="מלבן: פינות עליונות מעוגלות 3">
            <a:extLst>
              <a:ext uri="{FF2B5EF4-FFF2-40B4-BE49-F238E27FC236}">
                <a16:creationId xmlns:a16="http://schemas.microsoft.com/office/drawing/2014/main" id="{8AE0206C-1867-C07C-29DE-3792119F9868}"/>
              </a:ext>
            </a:extLst>
          </p:cNvPr>
          <p:cNvSpPr/>
          <p:nvPr/>
        </p:nvSpPr>
        <p:spPr>
          <a:xfrm>
            <a:off x="54399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מלבן: פינות עליונות מעוגלות 9">
            <a:extLst>
              <a:ext uri="{FF2B5EF4-FFF2-40B4-BE49-F238E27FC236}">
                <a16:creationId xmlns:a16="http://schemas.microsoft.com/office/drawing/2014/main" id="{B700755B-9E02-6B4A-EF92-92CFF79B2CEF}"/>
              </a:ext>
            </a:extLst>
          </p:cNvPr>
          <p:cNvSpPr/>
          <p:nvPr/>
        </p:nvSpPr>
        <p:spPr>
          <a:xfrm>
            <a:off x="268360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מלבן: פינות עליונות מעוגלות 11">
            <a:extLst>
              <a:ext uri="{FF2B5EF4-FFF2-40B4-BE49-F238E27FC236}">
                <a16:creationId xmlns:a16="http://schemas.microsoft.com/office/drawing/2014/main" id="{35A2C589-1D6D-A1C0-1533-63A8BA9FEA43}"/>
              </a:ext>
            </a:extLst>
          </p:cNvPr>
          <p:cNvSpPr/>
          <p:nvPr/>
        </p:nvSpPr>
        <p:spPr>
          <a:xfrm>
            <a:off x="482321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מלבן: פינות עליונות מעוגלות 13">
            <a:extLst>
              <a:ext uri="{FF2B5EF4-FFF2-40B4-BE49-F238E27FC236}">
                <a16:creationId xmlns:a16="http://schemas.microsoft.com/office/drawing/2014/main" id="{04BBBD33-F597-627E-592E-42700D954984}"/>
              </a:ext>
            </a:extLst>
          </p:cNvPr>
          <p:cNvSpPr/>
          <p:nvPr/>
        </p:nvSpPr>
        <p:spPr>
          <a:xfrm>
            <a:off x="6962827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5F4BD67A-018C-9864-B3C9-E5702F4219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4E0092D5-314A-0AF0-F153-F4AAFBD683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B7B3F944-D5EA-B6FA-A0C6-C7A2A92341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sp>
        <p:nvSpPr>
          <p:cNvPr id="5" name="בועת מחשבה: ענן 4">
            <a:extLst>
              <a:ext uri="{FF2B5EF4-FFF2-40B4-BE49-F238E27FC236}">
                <a16:creationId xmlns:a16="http://schemas.microsoft.com/office/drawing/2014/main" id="{C0C9ECCD-04C5-08B2-0840-A977EA200876}"/>
              </a:ext>
            </a:extLst>
          </p:cNvPr>
          <p:cNvSpPr/>
          <p:nvPr/>
        </p:nvSpPr>
        <p:spPr>
          <a:xfrm>
            <a:off x="1231574" y="4017094"/>
            <a:ext cx="2445658" cy="612648"/>
          </a:xfrm>
          <a:prstGeom prst="cloudCallout">
            <a:avLst>
              <a:gd name="adj1" fmla="val 20541"/>
              <a:gd name="adj2" fmla="val -92677"/>
            </a:avLst>
          </a:prstGeom>
          <a:solidFill>
            <a:srgbClr val="FDCB95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“love” in </a:t>
            </a:r>
            <a:r>
              <a:rPr lang="en-US" sz="1400" b="1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overview</a:t>
            </a:r>
            <a:endParaRPr lang="he-IL" sz="1400" b="1" dirty="0">
              <a:solidFill>
                <a:sysClr val="windowText" lastClr="000000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6" name="בועת מחשבה: ענן 5">
            <a:extLst>
              <a:ext uri="{FF2B5EF4-FFF2-40B4-BE49-F238E27FC236}">
                <a16:creationId xmlns:a16="http://schemas.microsoft.com/office/drawing/2014/main" id="{68B737D4-58FB-E988-E456-2CED3AB9F0F0}"/>
              </a:ext>
            </a:extLst>
          </p:cNvPr>
          <p:cNvSpPr/>
          <p:nvPr/>
        </p:nvSpPr>
        <p:spPr>
          <a:xfrm>
            <a:off x="5357769" y="4017094"/>
            <a:ext cx="2445658" cy="612648"/>
          </a:xfrm>
          <a:prstGeom prst="cloudCallout">
            <a:avLst>
              <a:gd name="adj1" fmla="val -23079"/>
              <a:gd name="adj2" fmla="val -93862"/>
            </a:avLst>
          </a:prstGeom>
          <a:solidFill>
            <a:srgbClr val="FDCB95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“love” in </a:t>
            </a:r>
            <a:r>
              <a:rPr lang="en-US" sz="1400" b="1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title</a:t>
            </a:r>
            <a:endParaRPr lang="he-IL" sz="1400" b="1" dirty="0">
              <a:solidFill>
                <a:sysClr val="windowText" lastClr="000000"/>
              </a:solidFill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163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504A24-E3BA-C70D-2506-81D245765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A99E314E-9D13-FFBF-A80D-2E395AD3117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4135EAC9-5386-916B-1949-204CA24CDEA7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magic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5286397A-534A-EDBF-95CC-4092959C8F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A2CE4094-B9BB-EAF1-F194-5AA2758B1F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78D22B3A-A7A5-3627-C70F-FAA97CF73A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C2403360-2184-C09C-EE1D-3E8CBB8A00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65CB3F78-8FD7-5061-D0A1-BE97FC8F1DE7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993DEBC4-A595-7974-1AC4-C41214BFBCCD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Q2: F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ULLTEXT Search – keyword</a:t>
              </a: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E050CD4F-19A0-AAC3-9B45-612E925DB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  <p:sp>
        <p:nvSpPr>
          <p:cNvPr id="4" name="מלבן: פינות עליונות מעוגלות 3">
            <a:extLst>
              <a:ext uri="{FF2B5EF4-FFF2-40B4-BE49-F238E27FC236}">
                <a16:creationId xmlns:a16="http://schemas.microsoft.com/office/drawing/2014/main" id="{25237816-5B97-E238-A392-D46582B1AFE6}"/>
              </a:ext>
            </a:extLst>
          </p:cNvPr>
          <p:cNvSpPr/>
          <p:nvPr/>
        </p:nvSpPr>
        <p:spPr>
          <a:xfrm>
            <a:off x="54399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מלבן: פינות עליונות מעוגלות 4">
            <a:extLst>
              <a:ext uri="{FF2B5EF4-FFF2-40B4-BE49-F238E27FC236}">
                <a16:creationId xmlns:a16="http://schemas.microsoft.com/office/drawing/2014/main" id="{CA9BD1AE-985A-401B-CE0E-16C6E2632C48}"/>
              </a:ext>
            </a:extLst>
          </p:cNvPr>
          <p:cNvSpPr/>
          <p:nvPr/>
        </p:nvSpPr>
        <p:spPr>
          <a:xfrm>
            <a:off x="268360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: פינות עליונות מעוגלות 5">
            <a:extLst>
              <a:ext uri="{FF2B5EF4-FFF2-40B4-BE49-F238E27FC236}">
                <a16:creationId xmlns:a16="http://schemas.microsoft.com/office/drawing/2014/main" id="{F458DABD-CCF7-5D31-628E-B6B6FD019DD3}"/>
              </a:ext>
            </a:extLst>
          </p:cNvPr>
          <p:cNvSpPr/>
          <p:nvPr/>
        </p:nvSpPr>
        <p:spPr>
          <a:xfrm>
            <a:off x="482321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: פינות עליונות מעוגלות 6">
            <a:extLst>
              <a:ext uri="{FF2B5EF4-FFF2-40B4-BE49-F238E27FC236}">
                <a16:creationId xmlns:a16="http://schemas.microsoft.com/office/drawing/2014/main" id="{C98B0F06-9A19-EFD2-1816-325FC450B75A}"/>
              </a:ext>
            </a:extLst>
          </p:cNvPr>
          <p:cNvSpPr/>
          <p:nvPr/>
        </p:nvSpPr>
        <p:spPr>
          <a:xfrm>
            <a:off x="6962827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77322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93E400-E5ED-D2EF-DF25-EF4AC422B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DB8E0BB9-74A8-8CF5-31F2-FBA1974EB45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EE902F37-1B9F-13A7-166E-1542EB8988F9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Christopher Nolan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C5F45F39-4A32-0F5A-1F60-B83C99CDD2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32000" y="1819998"/>
            <a:ext cx="1680000" cy="2520000"/>
          </a:xfrm>
          <a:prstGeom prst="roundRect">
            <a:avLst/>
          </a:prstGeom>
        </p:spPr>
      </p:pic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F344D6E6-DB60-BA00-4455-06FCBE7C293E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7C31DE25-D407-1F07-8528-59D0C8E95FA9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Q3: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Highest rated movie for a given director</a:t>
              </a: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93525A3D-1546-3B72-B703-C0FF6B040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4102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70E50E-8710-E4D6-3795-C44B592B6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00E62CCB-EE59-CB6E-3C9F-2198113451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A30287D3-6D0D-8CFB-3BD6-A709BA1DBFB8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Tom Hanks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6BB06449-3A50-69AE-F90B-AF8965BB9730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7FF7D1A7-9D4B-704A-DD2B-57F6180DCED5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	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Q4: Actor\Year\Movies per Genres</a:t>
              </a:r>
              <a:endParaRPr lang="en-US" sz="1400" dirty="0">
                <a:solidFill>
                  <a:schemeClr val="tx2"/>
                </a:solidFill>
                <a:latin typeface="Bahnschrift SemiBold" panose="020B0502040204020203" pitchFamily="34" charset="0"/>
              </a:endParaRP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104F6720-0D3F-1B92-01CD-1A7B2F2E7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2961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1BB6F6-D4E4-1EEC-917A-293981EA8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ED9F8759-BC60-DF23-9CA5-C0A4BE9C54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BF21D863-2A5D-1949-DB23-848A91F92B40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Tom Hanks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7593FC5F-ADDE-BC21-2689-C4D499C05A0D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B9BD6424-62B0-D7F3-F4E3-3924848E830F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	             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Q5: Hidden Gems</a:t>
              </a:r>
              <a:endParaRPr lang="en-US" sz="1400" dirty="0">
                <a:solidFill>
                  <a:schemeClr val="tx2"/>
                </a:solidFill>
                <a:latin typeface="Bahnschrift SemiBold" panose="020B0502040204020203" pitchFamily="34" charset="0"/>
              </a:endParaRP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32FADCBA-30BB-A754-0EEB-D2AC24529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1320238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Slidehelper - 014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114B5F"/>
      </a:accent1>
      <a:accent2>
        <a:srgbClr val="028090"/>
      </a:accent2>
      <a:accent3>
        <a:srgbClr val="E4FDE1"/>
      </a:accent3>
      <a:accent4>
        <a:srgbClr val="456990"/>
      </a:accent4>
      <a:accent5>
        <a:srgbClr val="F45B69"/>
      </a:accent5>
      <a:accent6>
        <a:srgbClr val="BFBFBF"/>
      </a:accent6>
      <a:hlink>
        <a:srgbClr val="114B5F"/>
      </a:hlink>
      <a:folHlink>
        <a:srgbClr val="028090"/>
      </a:folHlink>
    </a:clrScheme>
    <a:fontScheme name="ערכת נושא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ערכת נושא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171</TotalTime>
  <Words>172</Words>
  <Application>Microsoft Office PowerPoint</Application>
  <PresentationFormat>‫הצגה על המסך (16:9)</PresentationFormat>
  <Paragraphs>27</Paragraphs>
  <Slides>8</Slides>
  <Notes>8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9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8" baseType="lpstr">
      <vt:lpstr>Arial</vt:lpstr>
      <vt:lpstr>Bahnschrift Light</vt:lpstr>
      <vt:lpstr>Bahnschrift Light SemiCondensed</vt:lpstr>
      <vt:lpstr>Bahnschrift SemiBold</vt:lpstr>
      <vt:lpstr>Calibri</vt:lpstr>
      <vt:lpstr>Calibri Light</vt:lpstr>
      <vt:lpstr>Zing Rust D2 Demo Base</vt:lpstr>
      <vt:lpstr>Zing Rust Demo Base</vt:lpstr>
      <vt:lpstr>Zing Script Rust SB Demo Base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Michal Berkheim</dc:creator>
  <cp:lastModifiedBy>Michal Berkheim</cp:lastModifiedBy>
  <cp:revision>59</cp:revision>
  <dcterms:created xsi:type="dcterms:W3CDTF">2025-01-23T12:17:26Z</dcterms:created>
  <dcterms:modified xsi:type="dcterms:W3CDTF">2025-01-24T12:19:51Z</dcterms:modified>
</cp:coreProperties>
</file>

<file path=docProps/thumbnail.jpeg>
</file>